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8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80000"/>
            </a:srgbClr>
          </a:solidFill>
          <a:ln/>
        </p:spPr>
      </p:sp>
      <p:sp>
        <p:nvSpPr>
          <p:cNvPr id="4" name="Text 1"/>
          <p:cNvSpPr/>
          <p:nvPr/>
        </p:nvSpPr>
        <p:spPr>
          <a:xfrm>
            <a:off x="864037" y="3709749"/>
            <a:ext cx="6480810" cy="809982"/>
          </a:xfrm>
          <a:prstGeom prst="rect">
            <a:avLst/>
          </a:prstGeom>
          <a:noFill/>
          <a:ln/>
        </p:spPr>
        <p:txBody>
          <a:bodyPr wrap="non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HR Report Analysis</a:t>
            </a:r>
            <a:endParaRPr lang="en-US" sz="5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870359"/>
            <a:ext cx="6480810" cy="809982"/>
          </a:xfrm>
          <a:prstGeom prst="rect">
            <a:avLst/>
          </a:prstGeom>
          <a:noFill/>
          <a:ln/>
        </p:spPr>
        <p:txBody>
          <a:bodyPr wrap="non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Overview</a:t>
            </a:r>
            <a:endParaRPr lang="en-US" sz="5100" dirty="0"/>
          </a:p>
        </p:txBody>
      </p:sp>
      <p:sp>
        <p:nvSpPr>
          <p:cNvPr id="3" name="Text 1"/>
          <p:cNvSpPr/>
          <p:nvPr/>
        </p:nvSpPr>
        <p:spPr>
          <a:xfrm>
            <a:off x="864037" y="4174093"/>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This HR report analysis was conducted using SQL queries to extract, transform, and summarize employee data from the company's HR database. The dataset contained 22,214 records across 13 attributes, including employee demographics, department, job title, location, hire date, and termination date.</a:t>
            </a:r>
            <a:endParaRPr lang="en-US" sz="1900" dirty="0"/>
          </a:p>
        </p:txBody>
      </p:sp>
      <p:sp>
        <p:nvSpPr>
          <p:cNvPr id="5" name="Rectangle: Rounded Corners 4">
            <a:extLst>
              <a:ext uri="{FF2B5EF4-FFF2-40B4-BE49-F238E27FC236}">
                <a16:creationId xmlns:a16="http://schemas.microsoft.com/office/drawing/2014/main" id="{23005F58-6C90-3429-2A34-CCEAFED2DF3F}"/>
              </a:ext>
            </a:extLst>
          </p:cNvPr>
          <p:cNvSpPr/>
          <p:nvPr/>
        </p:nvSpPr>
        <p:spPr>
          <a:xfrm>
            <a:off x="12890810" y="7761249"/>
            <a:ext cx="1616927" cy="334536"/>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512570"/>
            <a:ext cx="6480810" cy="809982"/>
          </a:xfrm>
          <a:prstGeom prst="rect">
            <a:avLst/>
          </a:prstGeom>
          <a:noFill/>
          <a:ln/>
        </p:spPr>
        <p:txBody>
          <a:bodyPr wrap="non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Methodology</a:t>
            </a:r>
            <a:endParaRPr lang="en-US" sz="5100" dirty="0"/>
          </a:p>
        </p:txBody>
      </p:sp>
      <p:sp>
        <p:nvSpPr>
          <p:cNvPr id="3" name="Text 1"/>
          <p:cNvSpPr/>
          <p:nvPr/>
        </p:nvSpPr>
        <p:spPr>
          <a:xfrm>
            <a:off x="864037" y="281630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D6DE"/>
                </a:solidFill>
                <a:latin typeface="Inter" pitchFamily="34" charset="0"/>
                <a:ea typeface="Inter" pitchFamily="34" charset="-122"/>
                <a:cs typeface="Inter" pitchFamily="34" charset="-120"/>
              </a:rPr>
              <a:t>Data Extraction:</a:t>
            </a:r>
            <a:r>
              <a:rPr lang="en-US" sz="1900" dirty="0">
                <a:solidFill>
                  <a:srgbClr val="E0D6DE"/>
                </a:solidFill>
                <a:latin typeface="Inter" pitchFamily="34" charset="0"/>
                <a:ea typeface="Inter" pitchFamily="34" charset="-122"/>
                <a:cs typeface="Inter" pitchFamily="34" charset="-120"/>
              </a:rPr>
              <a:t> SQL queries were written to retrieve relevant fields such as employee ID, age, gender, race, department, job title, location, and hire year.</a:t>
            </a:r>
            <a:endParaRPr lang="en-US" sz="1900" dirty="0"/>
          </a:p>
        </p:txBody>
      </p:sp>
      <p:sp>
        <p:nvSpPr>
          <p:cNvPr id="4" name="Text 2"/>
          <p:cNvSpPr/>
          <p:nvPr/>
        </p:nvSpPr>
        <p:spPr>
          <a:xfrm>
            <a:off x="864037" y="3692723"/>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D6DE"/>
                </a:solidFill>
                <a:latin typeface="Inter" pitchFamily="34" charset="0"/>
                <a:ea typeface="Inter" pitchFamily="34" charset="-122"/>
                <a:cs typeface="Inter" pitchFamily="34" charset="-120"/>
              </a:rPr>
              <a:t>KPI Calculation:</a:t>
            </a:r>
            <a:r>
              <a:rPr lang="en-US" sz="1900" dirty="0">
                <a:solidFill>
                  <a:srgbClr val="E0D6DE"/>
                </a:solidFill>
                <a:latin typeface="Inter" pitchFamily="34" charset="0"/>
                <a:ea typeface="Inter" pitchFamily="34" charset="-122"/>
                <a:cs typeface="Inter" pitchFamily="34" charset="-120"/>
              </a:rPr>
              <a:t> Queries were used to calculate total employees, percentage of employees working at Headquarters vs. Remote, and average age.</a:t>
            </a:r>
            <a:endParaRPr lang="en-US" sz="1900" dirty="0"/>
          </a:p>
        </p:txBody>
      </p:sp>
      <p:sp>
        <p:nvSpPr>
          <p:cNvPr id="5" name="Text 3"/>
          <p:cNvSpPr/>
          <p:nvPr/>
        </p:nvSpPr>
        <p:spPr>
          <a:xfrm>
            <a:off x="864037" y="4569143"/>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E0D6DE"/>
                </a:solidFill>
                <a:latin typeface="Inter" pitchFamily="34" charset="0"/>
                <a:ea typeface="Inter" pitchFamily="34" charset="-122"/>
                <a:cs typeface="Inter" pitchFamily="34" charset="-120"/>
              </a:rPr>
              <a:t>Trend Analysis:</a:t>
            </a:r>
            <a:r>
              <a:rPr lang="en-US" sz="1900" dirty="0">
                <a:solidFill>
                  <a:srgbClr val="E0D6DE"/>
                </a:solidFill>
                <a:latin typeface="Inter" pitchFamily="34" charset="0"/>
                <a:ea typeface="Inter" pitchFamily="34" charset="-122"/>
                <a:cs typeface="Inter" pitchFamily="34" charset="-120"/>
              </a:rPr>
              <a:t> Hiring rate by year was derived using aggregation functions on the hire date column.</a:t>
            </a:r>
            <a:endParaRPr lang="en-US" sz="1900" dirty="0"/>
          </a:p>
        </p:txBody>
      </p:sp>
      <p:sp>
        <p:nvSpPr>
          <p:cNvPr id="6" name="Text 4"/>
          <p:cNvSpPr/>
          <p:nvPr/>
        </p:nvSpPr>
        <p:spPr>
          <a:xfrm>
            <a:off x="864037" y="5050512"/>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D6DE"/>
                </a:solidFill>
                <a:latin typeface="Inter" pitchFamily="34" charset="0"/>
                <a:ea typeface="Inter" pitchFamily="34" charset="-122"/>
                <a:cs typeface="Inter" pitchFamily="34" charset="-120"/>
              </a:rPr>
              <a:t>Demographic Distribution:</a:t>
            </a:r>
            <a:r>
              <a:rPr lang="en-US" sz="1900" dirty="0">
                <a:solidFill>
                  <a:srgbClr val="E0D6DE"/>
                </a:solidFill>
                <a:latin typeface="Inter" pitchFamily="34" charset="0"/>
                <a:ea typeface="Inter" pitchFamily="34" charset="-122"/>
                <a:cs typeface="Inter" pitchFamily="34" charset="-120"/>
              </a:rPr>
              <a:t> Donut and bar chart data were generated by grouping employees by gender, state, department, and race.</a:t>
            </a:r>
            <a:endParaRPr lang="en-US" sz="1900" dirty="0"/>
          </a:p>
        </p:txBody>
      </p:sp>
      <p:sp>
        <p:nvSpPr>
          <p:cNvPr id="7" name="Text 5"/>
          <p:cNvSpPr/>
          <p:nvPr/>
        </p:nvSpPr>
        <p:spPr>
          <a:xfrm>
            <a:off x="864037" y="5926931"/>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D6DE"/>
                </a:solidFill>
                <a:latin typeface="Inter" pitchFamily="34" charset="0"/>
                <a:ea typeface="Inter" pitchFamily="34" charset="-122"/>
                <a:cs typeface="Inter" pitchFamily="34" charset="-120"/>
              </a:rPr>
              <a:t>Visualization:</a:t>
            </a:r>
            <a:r>
              <a:rPr lang="en-US" sz="1900" dirty="0">
                <a:solidFill>
                  <a:srgbClr val="E0D6DE"/>
                </a:solidFill>
                <a:latin typeface="Inter" pitchFamily="34" charset="0"/>
                <a:ea typeface="Inter" pitchFamily="34" charset="-122"/>
                <a:cs typeface="Inter" pitchFamily="34" charset="-120"/>
              </a:rPr>
              <a:t> The outputs of these SQL queries were imported into Power BI/Tableau for visualization and dashboard creation.</a:t>
            </a:r>
            <a:endParaRPr lang="en-US" sz="1900" dirty="0"/>
          </a:p>
        </p:txBody>
      </p:sp>
      <p:sp>
        <p:nvSpPr>
          <p:cNvPr id="8" name="Rectangle: Rounded Corners 7">
            <a:extLst>
              <a:ext uri="{FF2B5EF4-FFF2-40B4-BE49-F238E27FC236}">
                <a16:creationId xmlns:a16="http://schemas.microsoft.com/office/drawing/2014/main" id="{81769857-63C0-A9D2-1240-38AEC5E4F3B2}"/>
              </a:ext>
            </a:extLst>
          </p:cNvPr>
          <p:cNvSpPr/>
          <p:nvPr/>
        </p:nvSpPr>
        <p:spPr>
          <a:xfrm>
            <a:off x="12812751" y="7761248"/>
            <a:ext cx="1683833" cy="395049"/>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2836" y="615077"/>
            <a:ext cx="5871805" cy="734020"/>
          </a:xfrm>
          <a:prstGeom prst="rect">
            <a:avLst/>
          </a:prstGeom>
          <a:noFill/>
          <a:ln/>
        </p:spPr>
        <p:txBody>
          <a:bodyPr wrap="none" lIns="0" tIns="0" rIns="0" bIns="0" rtlCol="0" anchor="t"/>
          <a:lstStyle/>
          <a:p>
            <a:pPr marL="0" indent="0" algn="l">
              <a:lnSpc>
                <a:spcPts val="5750"/>
              </a:lnSpc>
              <a:buNone/>
            </a:pPr>
            <a:r>
              <a:rPr lang="en-US" sz="4600" b="1" dirty="0">
                <a:solidFill>
                  <a:srgbClr val="FF8AAF"/>
                </a:solidFill>
                <a:latin typeface="Petrona Bold" pitchFamily="34" charset="0"/>
                <a:ea typeface="Petrona Bold" pitchFamily="34" charset="-122"/>
                <a:cs typeface="Petrona Bold" pitchFamily="34" charset="-120"/>
              </a:rPr>
              <a:t>Key Outputs - Part 1</a:t>
            </a:r>
            <a:endParaRPr lang="en-US" sz="4600" dirty="0"/>
          </a:p>
        </p:txBody>
      </p:sp>
      <p:pic>
        <p:nvPicPr>
          <p:cNvPr id="3" name="Image 0" descr="preencoded.png"/>
          <p:cNvPicPr>
            <a:picLocks noChangeAspect="1"/>
          </p:cNvPicPr>
          <p:nvPr/>
        </p:nvPicPr>
        <p:blipFill>
          <a:blip r:embed="rId3"/>
          <a:stretch>
            <a:fillRect/>
          </a:stretch>
        </p:blipFill>
        <p:spPr>
          <a:xfrm>
            <a:off x="782836" y="1936194"/>
            <a:ext cx="5120640" cy="1775460"/>
          </a:xfrm>
          <a:prstGeom prst="rect">
            <a:avLst/>
          </a:prstGeom>
        </p:spPr>
      </p:pic>
      <p:pic>
        <p:nvPicPr>
          <p:cNvPr id="4" name="Image 1" descr="preencoded.png"/>
          <p:cNvPicPr>
            <a:picLocks noChangeAspect="1"/>
          </p:cNvPicPr>
          <p:nvPr/>
        </p:nvPicPr>
        <p:blipFill>
          <a:blip r:embed="rId4"/>
          <a:stretch>
            <a:fillRect/>
          </a:stretch>
        </p:blipFill>
        <p:spPr>
          <a:xfrm>
            <a:off x="782836" y="3963233"/>
            <a:ext cx="3653552" cy="3314581"/>
          </a:xfrm>
          <a:prstGeom prst="rect">
            <a:avLst/>
          </a:prstGeom>
        </p:spPr>
      </p:pic>
      <p:pic>
        <p:nvPicPr>
          <p:cNvPr id="5" name="Image 2" descr="preencoded.png"/>
          <p:cNvPicPr>
            <a:picLocks noChangeAspect="1"/>
          </p:cNvPicPr>
          <p:nvPr/>
        </p:nvPicPr>
        <p:blipFill>
          <a:blip r:embed="rId5"/>
          <a:stretch>
            <a:fillRect/>
          </a:stretch>
        </p:blipFill>
        <p:spPr>
          <a:xfrm>
            <a:off x="7595711" y="1936194"/>
            <a:ext cx="3305532" cy="3728085"/>
          </a:xfrm>
          <a:prstGeom prst="rect">
            <a:avLst/>
          </a:prstGeom>
        </p:spPr>
      </p:pic>
      <p:sp>
        <p:nvSpPr>
          <p:cNvPr id="6" name="Rectangle: Rounded Corners 5">
            <a:extLst>
              <a:ext uri="{FF2B5EF4-FFF2-40B4-BE49-F238E27FC236}">
                <a16:creationId xmlns:a16="http://schemas.microsoft.com/office/drawing/2014/main" id="{E942F687-0C37-E3A9-5FA6-74EDDEED6017}"/>
              </a:ext>
            </a:extLst>
          </p:cNvPr>
          <p:cNvSpPr/>
          <p:nvPr/>
        </p:nvSpPr>
        <p:spPr>
          <a:xfrm>
            <a:off x="12901961" y="7738946"/>
            <a:ext cx="1616927" cy="379142"/>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6991" y="539710"/>
            <a:ext cx="5152787" cy="644128"/>
          </a:xfrm>
          <a:prstGeom prst="rect">
            <a:avLst/>
          </a:prstGeom>
          <a:noFill/>
          <a:ln/>
        </p:spPr>
        <p:txBody>
          <a:bodyPr wrap="none" lIns="0" tIns="0" rIns="0" bIns="0" rtlCol="0" anchor="t"/>
          <a:lstStyle/>
          <a:p>
            <a:pPr marL="0" indent="0" algn="l">
              <a:lnSpc>
                <a:spcPts val="5050"/>
              </a:lnSpc>
              <a:buNone/>
            </a:pPr>
            <a:r>
              <a:rPr lang="en-US" sz="4050" b="1" dirty="0">
                <a:solidFill>
                  <a:srgbClr val="FF8AAF"/>
                </a:solidFill>
                <a:latin typeface="Petrona Bold" pitchFamily="34" charset="0"/>
                <a:ea typeface="Petrona Bold" pitchFamily="34" charset="-122"/>
                <a:cs typeface="Petrona Bold" pitchFamily="34" charset="-120"/>
              </a:rPr>
              <a:t>Key Outputs - Part 2</a:t>
            </a:r>
            <a:endParaRPr lang="en-US" sz="4050" dirty="0"/>
          </a:p>
        </p:txBody>
      </p:sp>
      <p:pic>
        <p:nvPicPr>
          <p:cNvPr id="3" name="Image 0" descr="preencoded.png"/>
          <p:cNvPicPr>
            <a:picLocks noChangeAspect="1"/>
          </p:cNvPicPr>
          <p:nvPr/>
        </p:nvPicPr>
        <p:blipFill>
          <a:blip r:embed="rId3"/>
          <a:stretch>
            <a:fillRect/>
          </a:stretch>
        </p:blipFill>
        <p:spPr>
          <a:xfrm>
            <a:off x="686991" y="1699022"/>
            <a:ext cx="6388775" cy="1692712"/>
          </a:xfrm>
          <a:prstGeom prst="rect">
            <a:avLst/>
          </a:prstGeom>
        </p:spPr>
      </p:pic>
      <p:pic>
        <p:nvPicPr>
          <p:cNvPr id="4" name="Image 1" descr="preencoded.png"/>
          <p:cNvPicPr>
            <a:picLocks noChangeAspect="1"/>
          </p:cNvPicPr>
          <p:nvPr/>
        </p:nvPicPr>
        <p:blipFill>
          <a:blip r:embed="rId4"/>
          <a:stretch>
            <a:fillRect/>
          </a:stretch>
        </p:blipFill>
        <p:spPr>
          <a:xfrm>
            <a:off x="686991" y="3612475"/>
            <a:ext cx="2988112" cy="4039553"/>
          </a:xfrm>
          <a:prstGeom prst="rect">
            <a:avLst/>
          </a:prstGeom>
        </p:spPr>
      </p:pic>
      <p:pic>
        <p:nvPicPr>
          <p:cNvPr id="5" name="Image 2" descr="preencoded.png"/>
          <p:cNvPicPr>
            <a:picLocks noChangeAspect="1"/>
          </p:cNvPicPr>
          <p:nvPr/>
        </p:nvPicPr>
        <p:blipFill>
          <a:blip r:embed="rId5"/>
          <a:stretch>
            <a:fillRect/>
          </a:stretch>
        </p:blipFill>
        <p:spPr>
          <a:xfrm>
            <a:off x="7562255" y="1699022"/>
            <a:ext cx="3271599" cy="3342561"/>
          </a:xfrm>
          <a:prstGeom prst="rect">
            <a:avLst/>
          </a:prstGeom>
        </p:spPr>
      </p:pic>
      <p:pic>
        <p:nvPicPr>
          <p:cNvPr id="6" name="Image 3" descr="preencoded.png"/>
          <p:cNvPicPr>
            <a:picLocks noChangeAspect="1"/>
          </p:cNvPicPr>
          <p:nvPr/>
        </p:nvPicPr>
        <p:blipFill>
          <a:blip r:embed="rId6"/>
          <a:stretch>
            <a:fillRect/>
          </a:stretch>
        </p:blipFill>
        <p:spPr>
          <a:xfrm>
            <a:off x="7562255" y="5262324"/>
            <a:ext cx="4533900" cy="1889760"/>
          </a:xfrm>
          <a:prstGeom prst="rect">
            <a:avLst/>
          </a:prstGeom>
        </p:spPr>
      </p:pic>
      <p:sp>
        <p:nvSpPr>
          <p:cNvPr id="7" name="Rectangle: Rounded Corners 6">
            <a:extLst>
              <a:ext uri="{FF2B5EF4-FFF2-40B4-BE49-F238E27FC236}">
                <a16:creationId xmlns:a16="http://schemas.microsoft.com/office/drawing/2014/main" id="{1085E217-67AB-9AF5-35DF-0B60C9775257}"/>
              </a:ext>
            </a:extLst>
          </p:cNvPr>
          <p:cNvSpPr/>
          <p:nvPr/>
        </p:nvSpPr>
        <p:spPr>
          <a:xfrm>
            <a:off x="12890810" y="7761249"/>
            <a:ext cx="1594624" cy="345688"/>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2227" y="528161"/>
            <a:ext cx="5041821" cy="630198"/>
          </a:xfrm>
          <a:prstGeom prst="rect">
            <a:avLst/>
          </a:prstGeom>
          <a:noFill/>
          <a:ln/>
        </p:spPr>
        <p:txBody>
          <a:bodyPr wrap="none" lIns="0" tIns="0" rIns="0" bIns="0" rtlCol="0" anchor="t"/>
          <a:lstStyle/>
          <a:p>
            <a:pPr marL="0" indent="0" algn="l">
              <a:lnSpc>
                <a:spcPts val="4950"/>
              </a:lnSpc>
              <a:buNone/>
            </a:pPr>
            <a:r>
              <a:rPr lang="en-US" sz="3950" b="1" dirty="0">
                <a:solidFill>
                  <a:srgbClr val="FF8AAF"/>
                </a:solidFill>
                <a:latin typeface="Petrona Bold" pitchFamily="34" charset="0"/>
                <a:ea typeface="Petrona Bold" pitchFamily="34" charset="-122"/>
                <a:cs typeface="Petrona Bold" pitchFamily="34" charset="-120"/>
              </a:rPr>
              <a:t>Key Outputs - Part 3</a:t>
            </a:r>
            <a:endParaRPr lang="en-US" sz="3950" dirty="0"/>
          </a:p>
        </p:txBody>
      </p:sp>
      <p:pic>
        <p:nvPicPr>
          <p:cNvPr id="3" name="Image 0" descr="preencoded.png"/>
          <p:cNvPicPr>
            <a:picLocks noChangeAspect="1"/>
          </p:cNvPicPr>
          <p:nvPr/>
        </p:nvPicPr>
        <p:blipFill>
          <a:blip r:embed="rId3"/>
          <a:stretch>
            <a:fillRect/>
          </a:stretch>
        </p:blipFill>
        <p:spPr>
          <a:xfrm>
            <a:off x="672227" y="1662351"/>
            <a:ext cx="3040380" cy="2522220"/>
          </a:xfrm>
          <a:prstGeom prst="rect">
            <a:avLst/>
          </a:prstGeom>
        </p:spPr>
      </p:pic>
      <p:pic>
        <p:nvPicPr>
          <p:cNvPr id="4" name="Image 1" descr="preencoded.png"/>
          <p:cNvPicPr>
            <a:picLocks noChangeAspect="1"/>
          </p:cNvPicPr>
          <p:nvPr/>
        </p:nvPicPr>
        <p:blipFill>
          <a:blip r:embed="rId4"/>
          <a:stretch>
            <a:fillRect/>
          </a:stretch>
        </p:blipFill>
        <p:spPr>
          <a:xfrm>
            <a:off x="5631418" y="1662351"/>
            <a:ext cx="5036463" cy="2263973"/>
          </a:xfrm>
          <a:prstGeom prst="rect">
            <a:avLst/>
          </a:prstGeom>
        </p:spPr>
      </p:pic>
      <p:pic>
        <p:nvPicPr>
          <p:cNvPr id="5" name="Image 2" descr="preencoded.png"/>
          <p:cNvPicPr>
            <a:picLocks noChangeAspect="1"/>
          </p:cNvPicPr>
          <p:nvPr/>
        </p:nvPicPr>
        <p:blipFill>
          <a:blip r:embed="rId5"/>
          <a:stretch>
            <a:fillRect/>
          </a:stretch>
        </p:blipFill>
        <p:spPr>
          <a:xfrm>
            <a:off x="672227" y="4832509"/>
            <a:ext cx="3467814" cy="2875597"/>
          </a:xfrm>
          <a:prstGeom prst="rect">
            <a:avLst/>
          </a:prstGeom>
        </p:spPr>
      </p:pic>
      <p:sp>
        <p:nvSpPr>
          <p:cNvPr id="6" name="Text 1"/>
          <p:cNvSpPr/>
          <p:nvPr/>
        </p:nvSpPr>
        <p:spPr>
          <a:xfrm>
            <a:off x="6319123" y="4789289"/>
            <a:ext cx="7646551" cy="307181"/>
          </a:xfrm>
          <a:prstGeom prst="rect">
            <a:avLst/>
          </a:prstGeom>
          <a:noFill/>
          <a:ln/>
        </p:spPr>
        <p:txBody>
          <a:bodyPr wrap="none" lIns="0" tIns="0" rIns="0" bIns="0" rtlCol="0" anchor="t"/>
          <a:lstStyle/>
          <a:p>
            <a:pPr marL="0" indent="0" algn="l">
              <a:lnSpc>
                <a:spcPts val="2400"/>
              </a:lnSpc>
              <a:buNone/>
            </a:pPr>
            <a:endParaRPr lang="en-US" sz="1500" dirty="0"/>
          </a:p>
        </p:txBody>
      </p:sp>
      <p:sp>
        <p:nvSpPr>
          <p:cNvPr id="7" name="Rectangle: Rounded Corners 6">
            <a:extLst>
              <a:ext uri="{FF2B5EF4-FFF2-40B4-BE49-F238E27FC236}">
                <a16:creationId xmlns:a16="http://schemas.microsoft.com/office/drawing/2014/main" id="{6BD40831-5BDC-EDC8-A6F6-9B1AFD6CF6C6}"/>
              </a:ext>
            </a:extLst>
          </p:cNvPr>
          <p:cNvSpPr/>
          <p:nvPr/>
        </p:nvSpPr>
        <p:spPr>
          <a:xfrm>
            <a:off x="12846205" y="7799756"/>
            <a:ext cx="1661532" cy="307181"/>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383030"/>
            <a:ext cx="6480810" cy="809982"/>
          </a:xfrm>
          <a:prstGeom prst="rect">
            <a:avLst/>
          </a:prstGeom>
          <a:noFill/>
          <a:ln/>
        </p:spPr>
        <p:txBody>
          <a:bodyPr wrap="non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Key Outputs - Part 4</a:t>
            </a:r>
            <a:endParaRPr lang="en-US" sz="5100" dirty="0"/>
          </a:p>
        </p:txBody>
      </p:sp>
      <p:pic>
        <p:nvPicPr>
          <p:cNvPr id="3" name="Image 0" descr="preencoded.png"/>
          <p:cNvPicPr>
            <a:picLocks noChangeAspect="1"/>
          </p:cNvPicPr>
          <p:nvPr/>
        </p:nvPicPr>
        <p:blipFill>
          <a:blip r:embed="rId3"/>
          <a:stretch>
            <a:fillRect/>
          </a:stretch>
        </p:blipFill>
        <p:spPr>
          <a:xfrm>
            <a:off x="864037" y="2840950"/>
            <a:ext cx="3017520" cy="3659743"/>
          </a:xfrm>
          <a:prstGeom prst="rect">
            <a:avLst/>
          </a:prstGeom>
        </p:spPr>
      </p:pic>
      <p:pic>
        <p:nvPicPr>
          <p:cNvPr id="4" name="Image 1" descr="preencoded.png"/>
          <p:cNvPicPr>
            <a:picLocks noChangeAspect="1"/>
          </p:cNvPicPr>
          <p:nvPr/>
        </p:nvPicPr>
        <p:blipFill>
          <a:blip r:embed="rId4"/>
          <a:stretch>
            <a:fillRect/>
          </a:stretch>
        </p:blipFill>
        <p:spPr>
          <a:xfrm>
            <a:off x="7623929" y="2840950"/>
            <a:ext cx="5006340" cy="3727847"/>
          </a:xfrm>
          <a:prstGeom prst="rect">
            <a:avLst/>
          </a:prstGeom>
        </p:spPr>
      </p:pic>
      <p:sp>
        <p:nvSpPr>
          <p:cNvPr id="5" name="Rectangle: Rounded Corners 4">
            <a:extLst>
              <a:ext uri="{FF2B5EF4-FFF2-40B4-BE49-F238E27FC236}">
                <a16:creationId xmlns:a16="http://schemas.microsoft.com/office/drawing/2014/main" id="{21DCADA5-1DF2-191A-A321-4D707540EBCC}"/>
              </a:ext>
            </a:extLst>
          </p:cNvPr>
          <p:cNvSpPr/>
          <p:nvPr/>
        </p:nvSpPr>
        <p:spPr>
          <a:xfrm>
            <a:off x="12901961" y="7716644"/>
            <a:ext cx="1594624" cy="390293"/>
          </a:xfrm>
          <a:prstGeom prst="roundRect">
            <a:avLst/>
          </a:prstGeom>
          <a:solidFill>
            <a:srgbClr val="0A0A1F"/>
          </a:solidFill>
          <a:ln>
            <a:solidFill>
              <a:srgbClr val="0A0A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203</Words>
  <Application>Microsoft Office PowerPoint</Application>
  <PresentationFormat>Custom</PresentationFormat>
  <Paragraphs>20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Hemavathy Dhanasekar</cp:lastModifiedBy>
  <cp:revision>2</cp:revision>
  <dcterms:created xsi:type="dcterms:W3CDTF">2025-12-16T12:06:58Z</dcterms:created>
  <dcterms:modified xsi:type="dcterms:W3CDTF">2025-12-16T12:22:13Z</dcterms:modified>
</cp:coreProperties>
</file>